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300700" cy="10299700"/>
  <p:notesSz cx="18300700" cy="10299700"/>
  <p:embeddedFontLst>
    <p:embeddedFont>
      <p:font typeface="Merriweather" charset="0"/>
      <p:regular r:id="rId47"/>
      <p:bold r:id="rId48"/>
      <p:italic r:id="rId49"/>
      <p:boldItalic r:id="rId50"/>
    </p:embeddedFont>
    <p:embeddedFont>
      <p:font typeface="Cambria" pitchFamily="18" charset="0"/>
      <p:regular r:id="rId51"/>
      <p:bold r:id="rId52"/>
      <p:italic r:id="rId53"/>
      <p:boldItalic r:id="rId54"/>
    </p:embeddedFont>
    <p:embeddedFont>
      <p:font typeface="Trebuchet MS" pitchFamily="34" charset="0"/>
      <p:regular r:id="rId55"/>
      <p:bold r:id="rId56"/>
      <p:italic r:id="rId57"/>
      <p:boldItalic r:id="rId58"/>
    </p:embeddedFont>
    <p:embeddedFont>
      <p:font typeface="Verdana" pitchFamily="34" charset="0"/>
      <p:regular r:id="rId59"/>
      <p:bold r:id="rId60"/>
      <p:italic r:id="rId61"/>
      <p:boldItalic r:id="rId62"/>
    </p:embeddedFont>
    <p:embeddedFont>
      <p:font typeface="Calibri" pitchFamily="34" charset="0"/>
      <p:regular r:id="rId63"/>
      <p:bold r:id="rId64"/>
      <p:italic r:id="rId65"/>
      <p:boldItalic r:id="rId66"/>
    </p:embeddedFont>
    <p:embeddedFont>
      <p:font typeface="Nunito"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6" d="100"/>
          <a:sy n="46" d="100"/>
        </p:scale>
        <p:origin x="-1186" y="-365"/>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af0ebb57d_0_28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f0ebb57d_0_28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4af0ebb57d_0_29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4af0ebb57d_0_29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af0ebb57d_0_30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af0ebb57d_0_30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af0ebb57d_0_313: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24af0ebb57d_0_313: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af0ebb57d_0_370: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4af0ebb57d_0_370: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87b6603963_0_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87b6603963_0_1: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623833" y="891149"/>
            <a:ext cx="17052900" cy="11469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a:endParaRPr/>
          </a:p>
        </p:txBody>
      </p:sp>
      <p:sp>
        <p:nvSpPr>
          <p:cNvPr id="49" name="Google Shape;49;p8"/>
          <p:cNvSpPr txBox="1">
            <a:spLocks noGrp="1"/>
          </p:cNvSpPr>
          <p:nvPr>
            <p:ph type="body" idx="1"/>
          </p:nvPr>
        </p:nvSpPr>
        <p:spPr>
          <a:xfrm>
            <a:off x="623833" y="2307796"/>
            <a:ext cx="17052900" cy="6841200"/>
          </a:xfrm>
          <a:prstGeom prst="rect">
            <a:avLst/>
          </a:prstGeom>
          <a:noFill/>
          <a:ln>
            <a:noFill/>
          </a:ln>
        </p:spPr>
        <p:txBody>
          <a:bodyPr spcFirstLastPara="1" wrap="square" lIns="183000" tIns="183000" rIns="183000" bIns="183000" anchor="t" anchorCtr="0">
            <a:norm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0"/>
              </a:spcBef>
              <a:spcAft>
                <a:spcPts val="0"/>
              </a:spcAft>
              <a:buSzPts val="2800"/>
              <a:buChar char="■"/>
              <a:defRPr/>
            </a:lvl3pPr>
            <a:lvl4pPr marL="1828800" lvl="3" indent="-406400" algn="l" rtl="0">
              <a:lnSpc>
                <a:spcPct val="115000"/>
              </a:lnSpc>
              <a:spcBef>
                <a:spcPts val="0"/>
              </a:spcBef>
              <a:spcAft>
                <a:spcPts val="0"/>
              </a:spcAft>
              <a:buSzPts val="2800"/>
              <a:buChar char="●"/>
              <a:defRPr/>
            </a:lvl4pPr>
            <a:lvl5pPr marL="2286000" lvl="4" indent="-406400" algn="l" rtl="0">
              <a:lnSpc>
                <a:spcPct val="115000"/>
              </a:lnSpc>
              <a:spcBef>
                <a:spcPts val="0"/>
              </a:spcBef>
              <a:spcAft>
                <a:spcPts val="0"/>
              </a:spcAft>
              <a:buSzPts val="2800"/>
              <a:buChar char="○"/>
              <a:defRPr/>
            </a:lvl5pPr>
            <a:lvl6pPr marL="2743200" lvl="5" indent="-406400" algn="l" rtl="0">
              <a:lnSpc>
                <a:spcPct val="115000"/>
              </a:lnSpc>
              <a:spcBef>
                <a:spcPts val="0"/>
              </a:spcBef>
              <a:spcAft>
                <a:spcPts val="0"/>
              </a:spcAft>
              <a:buSzPts val="2800"/>
              <a:buChar char="■"/>
              <a:defRPr/>
            </a:lvl6pPr>
            <a:lvl7pPr marL="3200400" lvl="6" indent="-406400" algn="l" rtl="0">
              <a:lnSpc>
                <a:spcPct val="115000"/>
              </a:lnSpc>
              <a:spcBef>
                <a:spcPts val="0"/>
              </a:spcBef>
              <a:spcAft>
                <a:spcPts val="0"/>
              </a:spcAft>
              <a:buSzPts val="2800"/>
              <a:buChar char="●"/>
              <a:defRPr/>
            </a:lvl7pPr>
            <a:lvl8pPr marL="3657600" lvl="7" indent="-406400" algn="l" rtl="0">
              <a:lnSpc>
                <a:spcPct val="115000"/>
              </a:lnSpc>
              <a:spcBef>
                <a:spcPts val="0"/>
              </a:spcBef>
              <a:spcAft>
                <a:spcPts val="0"/>
              </a:spcAft>
              <a:buSzPts val="2800"/>
              <a:buChar char="○"/>
              <a:defRPr/>
            </a:lvl8pPr>
            <a:lvl9pPr marL="4114800" lvl="8" indent="-406400" algn="l" rtl="0">
              <a:lnSpc>
                <a:spcPct val="115000"/>
              </a:lnSpc>
              <a:spcBef>
                <a:spcPts val="0"/>
              </a:spcBef>
              <a:spcAft>
                <a:spcPts val="0"/>
              </a:spcAft>
              <a:buSzPts val="2800"/>
              <a:buChar char="■"/>
              <a:defRPr/>
            </a:lvl9pPr>
          </a:lstStyle>
          <a:p>
            <a:endParaRPr/>
          </a:p>
        </p:txBody>
      </p:sp>
      <p:sp>
        <p:nvSpPr>
          <p:cNvPr id="50" name="Google Shape;50;p8"/>
          <p:cNvSpPr txBox="1">
            <a:spLocks noGrp="1"/>
          </p:cNvSpPr>
          <p:nvPr>
            <p:ph type="sldNum" idx="12"/>
          </p:nvPr>
        </p:nvSpPr>
        <p:spPr>
          <a:xfrm>
            <a:off x="16956683" y="9337948"/>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IBM HR Analytics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for  </a:t>
            </a:r>
            <a:endParaRPr sz="6250" b="1">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a:solidFill>
                  <a:srgbClr val="FFFFFF"/>
                </a:solidFill>
                <a:latin typeface="Cambria"/>
                <a:ea typeface="Cambria"/>
                <a:cs typeface="Cambria"/>
                <a:sym typeface="Cambria"/>
              </a:rPr>
              <a:t>Employee Attrition  and Performance  Prediction</a:t>
            </a:r>
            <a:endParaRPr sz="625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483650" y="6084075"/>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a:solidFill>
                  <a:schemeClr val="lt1"/>
                </a:solidFill>
                <a:latin typeface="Cambria"/>
                <a:ea typeface="Cambria"/>
                <a:cs typeface="Cambria"/>
                <a:sym typeface="Cambria"/>
              </a:rPr>
              <a:t>Presented by -</a:t>
            </a:r>
            <a:endParaRPr sz="4000" b="1">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a:solidFill>
                  <a:schemeClr val="lt1"/>
                </a:solidFill>
                <a:latin typeface="Cambria"/>
                <a:ea typeface="Cambria"/>
                <a:cs typeface="Cambria"/>
                <a:sym typeface="Cambria"/>
              </a:rPr>
              <a:t>Shantanu Umrani</a:t>
            </a:r>
            <a:endParaRPr sz="4000" b="1">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smtClean="0">
                <a:solidFill>
                  <a:schemeClr val="lt1"/>
                </a:solidFill>
                <a:latin typeface="Cambria"/>
                <a:ea typeface="Cambria"/>
                <a:cs typeface="Cambria"/>
                <a:sym typeface="Cambria"/>
              </a:rPr>
              <a:t>IMPLEMENTATION</a:t>
            </a: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a:solidFill>
                  <a:schemeClr val="lt1"/>
                </a:solidFill>
                <a:latin typeface="Cambria"/>
                <a:ea typeface="Cambria"/>
                <a:cs typeface="Cambria"/>
                <a:sym typeface="Cambria"/>
              </a:rPr>
              <a:t> </a:t>
            </a:r>
            <a:r>
              <a:rPr lang="en-US" sz="4100" smtClean="0">
                <a:solidFill>
                  <a:schemeClr val="lt1"/>
                </a:solidFill>
                <a:latin typeface="Cambria"/>
                <a:ea typeface="Cambria"/>
                <a:cs typeface="Cambria"/>
                <a:sym typeface="Cambria"/>
              </a:rPr>
              <a:t> 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9375" y="1622094"/>
            <a:ext cx="6479490" cy="179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59376" y="6831129"/>
            <a:ext cx="6479490" cy="132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001" y="2028767"/>
            <a:ext cx="6096000" cy="158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7001" y="6753514"/>
            <a:ext cx="6096000" cy="128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2797" y="1848311"/>
            <a:ext cx="6515100"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2797" y="6580359"/>
            <a:ext cx="6515100" cy="193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25" y="1738198"/>
            <a:ext cx="6099601" cy="180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9125" y="6861162"/>
            <a:ext cx="6099601" cy="141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539" y="1754024"/>
            <a:ext cx="7449774" cy="255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539" y="6621982"/>
            <a:ext cx="7449774" cy="22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Introduction </a:t>
            </a:r>
            <a:endParaRPr sz="39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24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Objective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Motivation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System Architecture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Methodology</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Dataset Info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Implementation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Conclusion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dirty="0">
                <a:solidFill>
                  <a:srgbClr val="000000"/>
                </a:solidFill>
                <a:latin typeface="Cambria"/>
                <a:ea typeface="Cambria"/>
                <a:cs typeface="Cambria"/>
                <a:sym typeface="Cambria"/>
              </a:rPr>
              <a:t>References</a:t>
            </a:r>
            <a:endParaRPr sz="3900" dirty="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1723" y="2193609"/>
            <a:ext cx="7737349" cy="191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722" y="7339849"/>
            <a:ext cx="7737349" cy="176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326" y="1910363"/>
            <a:ext cx="6178042" cy="1289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8055" y="6694557"/>
            <a:ext cx="6157313" cy="186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5349" y="1505036"/>
            <a:ext cx="6583625" cy="17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5348" y="7087085"/>
            <a:ext cx="6453270" cy="116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2975" y="1877399"/>
            <a:ext cx="6588899" cy="136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2975" y="6975139"/>
            <a:ext cx="6537864" cy="13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5149" y="1627361"/>
            <a:ext cx="6744759" cy="188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5148" y="6283546"/>
            <a:ext cx="6786365" cy="164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5524" y="1887748"/>
            <a:ext cx="6255801" cy="145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5524" y="6523500"/>
            <a:ext cx="6255801" cy="153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5324" y="1732480"/>
            <a:ext cx="6526575" cy="191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5324" y="6533949"/>
            <a:ext cx="6526575" cy="186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202" y="1770818"/>
            <a:ext cx="6045785" cy="148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202" y="6410702"/>
            <a:ext cx="6045785" cy="189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
            </a: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CHI-SQUARE TEST</a:t>
            </a:r>
            <a:endParaRPr sz="2400" b="1">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a:ea typeface="Calibri"/>
                <a:cs typeface="Calibri"/>
                <a:sym typeface="Calibri"/>
              </a:rPr>
              <a:t>Introduction</a:t>
            </a:r>
            <a:endParaRPr sz="440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037" y="198513"/>
            <a:ext cx="13065389" cy="980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204" y="3923587"/>
            <a:ext cx="12503348" cy="25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39" name="Google Shape;339;p49"/>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0" name="Google Shape;340;p49"/>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- 06] </a:t>
            </a:r>
            <a:r>
              <a:rPr lang="en-US" sz="8900" dirty="0" err="1">
                <a:solidFill>
                  <a:schemeClr val="dk1"/>
                </a:solidFill>
                <a:highlight>
                  <a:srgbClr val="FFFFFF"/>
                </a:highlight>
                <a:latin typeface="Merriweather"/>
                <a:ea typeface="Merriweather"/>
                <a:cs typeface="Merriweather"/>
                <a:sym typeface="Merriweather"/>
              </a:rPr>
              <a:t>Glavas</a:t>
            </a:r>
            <a:r>
              <a:rPr lang="en-US" sz="8900" dirty="0">
                <a:solidFill>
                  <a:schemeClr val="dk1"/>
                </a:solidFill>
                <a:highlight>
                  <a:srgbClr val="FFFFFF"/>
                </a:highlight>
                <a:latin typeface="Merriweather"/>
                <a:ea typeface="Merriweather"/>
                <a:cs typeface="Merriweather"/>
                <a:sym typeface="Merriweather"/>
              </a:rPr>
              <a:t>, A., &amp; </a:t>
            </a:r>
            <a:r>
              <a:rPr lang="en-US" sz="8900" dirty="0" err="1">
                <a:solidFill>
                  <a:schemeClr val="dk1"/>
                </a:solidFill>
                <a:highlight>
                  <a:srgbClr val="FFFFFF"/>
                </a:highlight>
                <a:latin typeface="Merriweather"/>
                <a:ea typeface="Merriweather"/>
                <a:cs typeface="Merriweather"/>
                <a:sym typeface="Merriweather"/>
              </a:rPr>
              <a:t>Willness</a:t>
            </a:r>
            <a:r>
              <a:rPr lang="en-US" sz="8900" dirty="0">
                <a:solidFill>
                  <a:schemeClr val="dk1"/>
                </a:solidFill>
                <a:highlight>
                  <a:srgbClr val="FFFFFF"/>
                </a:highlight>
                <a:latin typeface="Merriweather"/>
                <a:ea typeface="Merriweather"/>
                <a:cs typeface="Merriweather"/>
                <a:sym typeface="Merriweather"/>
              </a:rPr>
              <a:t>, C. (2020). Employee (dis)engagement in corporate social responsibility. In D. </a:t>
            </a:r>
            <a:r>
              <a:rPr lang="en-US" sz="8900" dirty="0" err="1">
                <a:solidFill>
                  <a:schemeClr val="dk1"/>
                </a:solidFill>
                <a:highlight>
                  <a:srgbClr val="FFFFFF"/>
                </a:highlight>
                <a:latin typeface="Merriweather"/>
                <a:ea typeface="Merriweather"/>
                <a:cs typeface="Merriweather"/>
                <a:sym typeface="Merriweather"/>
              </a:rPr>
              <a:t>Haski-Leventhal</a:t>
            </a:r>
            <a:r>
              <a:rPr lang="en-US" sz="8900" dirty="0">
                <a:solidFill>
                  <a:schemeClr val="dk1"/>
                </a:solidFill>
                <a:highlight>
                  <a:srgbClr val="FFFFFF"/>
                </a:highlight>
                <a:latin typeface="Merriweather"/>
                <a:ea typeface="Merriweather"/>
                <a:cs typeface="Merriweather"/>
                <a:sym typeface="Merriweather"/>
              </a:rPr>
              <a:t>, L. </a:t>
            </a:r>
            <a:r>
              <a:rPr lang="en-US" sz="8900" dirty="0" err="1">
                <a:solidFill>
                  <a:schemeClr val="dk1"/>
                </a:solidFill>
                <a:highlight>
                  <a:srgbClr val="FFFFFF"/>
                </a:highlight>
                <a:latin typeface="Merriweather"/>
                <a:ea typeface="Merriweather"/>
                <a:cs typeface="Merriweather"/>
                <a:sym typeface="Merriweather"/>
              </a:rPr>
              <a:t>Roza</a:t>
            </a:r>
            <a:r>
              <a:rPr lang="en-US" sz="8900" dirty="0">
                <a:solidFill>
                  <a:schemeClr val="dk1"/>
                </a:solidFill>
                <a:highlight>
                  <a:srgbClr val="FFFFFF"/>
                </a:highlight>
                <a:latin typeface="Merriweather"/>
                <a:ea typeface="Merriweather"/>
                <a:cs typeface="Merriweather"/>
                <a:sym typeface="Merriweather"/>
              </a:rPr>
              <a:t>, &amp; S. </a:t>
            </a:r>
            <a:r>
              <a:rPr lang="en-US" sz="8900" dirty="0" err="1">
                <a:solidFill>
                  <a:schemeClr val="dk1"/>
                </a:solidFill>
                <a:highlight>
                  <a:srgbClr val="FFFFFF"/>
                </a:highlight>
                <a:latin typeface="Merriweather"/>
                <a:ea typeface="Merriweather"/>
                <a:cs typeface="Merriweather"/>
                <a:sym typeface="Merriweather"/>
              </a:rPr>
              <a:t>Brammer</a:t>
            </a:r>
            <a:r>
              <a:rPr lang="en-US" sz="8900" dirty="0">
                <a:solidFill>
                  <a:schemeClr val="dk1"/>
                </a:solidFill>
                <a:highlight>
                  <a:srgbClr val="FFFFFF"/>
                </a:highlight>
                <a:latin typeface="Merriweather"/>
                <a:ea typeface="Merriweather"/>
                <a:cs typeface="Merriweather"/>
                <a:sym typeface="Merriweather"/>
              </a:rPr>
              <a:t> (Eds.), Employee engagement in corporate social responsibility (pp. 10–27). Sage Publications Ltd. https://doi.org/10.4135/9781529739176.n2</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- 07] </a:t>
            </a:r>
            <a:r>
              <a:rPr lang="en-US" sz="8900" dirty="0">
                <a:solidFill>
                  <a:schemeClr val="dk1"/>
                </a:solidFill>
                <a:highlight>
                  <a:schemeClr val="lt1"/>
                </a:highlight>
                <a:latin typeface="Merriweather"/>
                <a:ea typeface="Merriweather"/>
                <a:cs typeface="Merriweather"/>
                <a:sym typeface="Merriweather"/>
              </a:rPr>
              <a:t>S. Yadav, A. Jain and D. Singh, "Early Prediction of Employee Attrition using Data Mining Techniques," 2018 IEEE 8th International Advance Computing Conference (IACC), Greater Noida, India, 2018, pp. 349-354,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10.1109/IADCC.2018.8692137.</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7" name="Google Shape;347;p50"/>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8" name="Google Shape;348;p50"/>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- 08] R. Jain and A. </a:t>
            </a:r>
            <a:r>
              <a:rPr lang="en-US" sz="8900" dirty="0" err="1">
                <a:solidFill>
                  <a:schemeClr val="dk1"/>
                </a:solidFill>
                <a:highlight>
                  <a:schemeClr val="lt1"/>
                </a:highlight>
                <a:latin typeface="Merriweather"/>
                <a:ea typeface="Merriweather"/>
                <a:cs typeface="Merriweather"/>
                <a:sym typeface="Merriweather"/>
              </a:rPr>
              <a:t>Nayyar</a:t>
            </a:r>
            <a:r>
              <a:rPr lang="en-US" sz="8900" dirty="0">
                <a:solidFill>
                  <a:schemeClr val="dk1"/>
                </a:solidFill>
                <a:highlight>
                  <a:schemeClr val="lt1"/>
                </a:highlight>
                <a:latin typeface="Merriweather"/>
                <a:ea typeface="Merriweather"/>
                <a:cs typeface="Merriweather"/>
                <a:sym typeface="Merriweather"/>
              </a:rPr>
              <a:t>, "Predicting Employee Attrition using XGBoost Machine Learning Approach," 2018 International Conference on System Modeling &amp; Advancement in Research Trends (SMART), Moradabad, India, 2018, pp. 113-120,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10.1109/SYSMART.2018.8746940.</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- 09] </a:t>
            </a:r>
            <a:r>
              <a:rPr lang="en-US" sz="8900" dirty="0" err="1">
                <a:solidFill>
                  <a:schemeClr val="dk1"/>
                </a:solidFill>
                <a:highlight>
                  <a:schemeClr val="lt1"/>
                </a:highlight>
                <a:latin typeface="Merriweather"/>
                <a:ea typeface="Merriweather"/>
                <a:cs typeface="Merriweather"/>
                <a:sym typeface="Merriweather"/>
              </a:rPr>
              <a:t>Alduayj</a:t>
            </a:r>
            <a:r>
              <a:rPr lang="en-US" sz="8900" dirty="0">
                <a:solidFill>
                  <a:schemeClr val="dk1"/>
                </a:solidFill>
                <a:highlight>
                  <a:schemeClr val="lt1"/>
                </a:highlight>
                <a:latin typeface="Merriweather"/>
                <a:ea typeface="Merriweather"/>
                <a:cs typeface="Merriweather"/>
                <a:sym typeface="Merriweather"/>
              </a:rPr>
              <a:t>, Sarah &amp; </a:t>
            </a:r>
            <a:r>
              <a:rPr lang="en-US" sz="8900" dirty="0" err="1">
                <a:solidFill>
                  <a:schemeClr val="dk1"/>
                </a:solidFill>
                <a:highlight>
                  <a:schemeClr val="lt1"/>
                </a:highlight>
                <a:latin typeface="Merriweather"/>
                <a:ea typeface="Merriweather"/>
                <a:cs typeface="Merriweather"/>
                <a:sym typeface="Merriweather"/>
              </a:rPr>
              <a:t>Rajpoot</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Kashif</a:t>
            </a:r>
            <a:r>
              <a:rPr lang="en-US" sz="8900" dirty="0">
                <a:solidFill>
                  <a:schemeClr val="dk1"/>
                </a:solidFill>
                <a:highlight>
                  <a:schemeClr val="lt1"/>
                </a:highlight>
                <a:latin typeface="Merriweather"/>
                <a:ea typeface="Merriweather"/>
                <a:cs typeface="Merriweather"/>
                <a:sym typeface="Merriweather"/>
              </a:rPr>
              <a:t>. (2018). Predicting Employee Attrition using Machine Learning. 93-98. 10.1109/INNOVATIONS.2018.8605976.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- 10] </a:t>
            </a:r>
            <a:r>
              <a:rPr lang="en-US" sz="8900" dirty="0" err="1">
                <a:solidFill>
                  <a:schemeClr val="dk1"/>
                </a:solidFill>
                <a:highlight>
                  <a:schemeClr val="lt1"/>
                </a:highlight>
                <a:latin typeface="Merriweather"/>
                <a:ea typeface="Merriweather"/>
                <a:cs typeface="Merriweather"/>
                <a:sym typeface="Merriweather"/>
              </a:rPr>
              <a:t>Setiawan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Irwan</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Nugraha</a:t>
            </a:r>
            <a:r>
              <a:rPr lang="en-US" sz="8900" dirty="0">
                <a:solidFill>
                  <a:schemeClr val="dk1"/>
                </a:solidFill>
                <a:highlight>
                  <a:schemeClr val="lt1"/>
                </a:highlight>
                <a:latin typeface="Merriweather"/>
                <a:ea typeface="Merriweather"/>
                <a:cs typeface="Merriweather"/>
                <a:sym typeface="Merriweather"/>
              </a:rPr>
              <a:t>, Ade &amp; </a:t>
            </a:r>
            <a:r>
              <a:rPr lang="en-US" sz="8900" dirty="0" err="1">
                <a:solidFill>
                  <a:schemeClr val="dk1"/>
                </a:solidFill>
                <a:highlight>
                  <a:schemeClr val="lt1"/>
                </a:highlight>
                <a:latin typeface="Merriweather"/>
                <a:ea typeface="Merriweather"/>
                <a:cs typeface="Merriweather"/>
                <a:sym typeface="Merriweather"/>
              </a:rPr>
              <a:t>Hutahaean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Jonner</a:t>
            </a:r>
            <a:r>
              <a:rPr lang="en-US" sz="8900" dirty="0">
                <a:solidFill>
                  <a:schemeClr val="dk1"/>
                </a:solidFill>
                <a:highlight>
                  <a:schemeClr val="lt1"/>
                </a:highlight>
                <a:latin typeface="Merriweather"/>
                <a:ea typeface="Merriweather"/>
                <a:cs typeface="Merriweather"/>
                <a:sym typeface="Merriweather"/>
              </a:rPr>
              <a:t>. (2020). HR analytics: Employee attrition analysis using logistic regression. IOP Conference Series: Materials Science and Engineering. 830. 032001. 10.1088/1757-899X/830/3/032001.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- 11] Yadav, </a:t>
            </a:r>
            <a:r>
              <a:rPr lang="en-US" sz="8900" dirty="0" err="1">
                <a:solidFill>
                  <a:schemeClr val="dk1"/>
                </a:solidFill>
                <a:highlight>
                  <a:schemeClr val="lt1"/>
                </a:highlight>
                <a:latin typeface="Merriweather"/>
                <a:ea typeface="Merriweather"/>
                <a:cs typeface="Merriweather"/>
                <a:sym typeface="Merriweather"/>
              </a:rPr>
              <a:t>Sandeep</a:t>
            </a:r>
            <a:r>
              <a:rPr lang="en-US" sz="8900" dirty="0">
                <a:solidFill>
                  <a:schemeClr val="dk1"/>
                </a:solidFill>
                <a:highlight>
                  <a:schemeClr val="lt1"/>
                </a:highlight>
                <a:latin typeface="Merriweather"/>
                <a:ea typeface="Merriweather"/>
                <a:cs typeface="Merriweather"/>
                <a:sym typeface="Merriweather"/>
              </a:rPr>
              <a:t> &amp; Jain, </a:t>
            </a:r>
            <a:r>
              <a:rPr lang="en-US" sz="8900" dirty="0" err="1">
                <a:solidFill>
                  <a:schemeClr val="dk1"/>
                </a:solidFill>
                <a:highlight>
                  <a:schemeClr val="lt1"/>
                </a:highlight>
                <a:latin typeface="Merriweather"/>
                <a:ea typeface="Merriweather"/>
                <a:cs typeface="Merriweather"/>
                <a:sym typeface="Merriweather"/>
              </a:rPr>
              <a:t>Aman</a:t>
            </a:r>
            <a:r>
              <a:rPr lang="en-US" sz="8900" dirty="0">
                <a:solidFill>
                  <a:schemeClr val="dk1"/>
                </a:solidFill>
                <a:highlight>
                  <a:schemeClr val="lt1"/>
                </a:highlight>
                <a:latin typeface="Merriweather"/>
                <a:ea typeface="Merriweather"/>
                <a:cs typeface="Merriweather"/>
                <a:sym typeface="Merriweather"/>
              </a:rPr>
              <a:t> &amp; Singh, </a:t>
            </a:r>
            <a:r>
              <a:rPr lang="en-US" sz="8900" dirty="0" err="1">
                <a:solidFill>
                  <a:schemeClr val="dk1"/>
                </a:solidFill>
                <a:highlight>
                  <a:schemeClr val="lt1"/>
                </a:highlight>
                <a:latin typeface="Merriweather"/>
                <a:ea typeface="Merriweather"/>
                <a:cs typeface="Merriweather"/>
                <a:sym typeface="Merriweather"/>
              </a:rPr>
              <a:t>Deepti</a:t>
            </a:r>
            <a:r>
              <a:rPr lang="en-US" sz="8900" dirty="0">
                <a:solidFill>
                  <a:schemeClr val="dk1"/>
                </a:solidFill>
                <a:highlight>
                  <a:schemeClr val="lt1"/>
                </a:highlight>
                <a:latin typeface="Merriweather"/>
                <a:ea typeface="Merriweather"/>
                <a:cs typeface="Merriweather"/>
                <a:sym typeface="Merriweather"/>
              </a:rPr>
              <a:t>. (2018). Early Prediction of Employee Attrition using Data Mining Techniques. 349-354. 10.1109/IADCC.2018.8692137.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I. </a:t>
            </a:r>
            <a:r>
              <a:rPr lang="en-US" sz="8900" dirty="0" err="1">
                <a:solidFill>
                  <a:schemeClr val="dk1"/>
                </a:solidFill>
                <a:highlight>
                  <a:schemeClr val="lt1"/>
                </a:highlight>
                <a:latin typeface="Merriweather"/>
                <a:ea typeface="Merriweather"/>
                <a:cs typeface="Merriweather"/>
                <a:sym typeface="Merriweather"/>
              </a:rPr>
              <a:t>Ballal</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Kavathekar</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Janwe</a:t>
            </a:r>
            <a:r>
              <a:rPr lang="en-US" sz="8900" dirty="0">
                <a:solidFill>
                  <a:schemeClr val="dk1"/>
                </a:solidFill>
                <a:highlight>
                  <a:schemeClr val="lt1"/>
                </a:highlight>
                <a:latin typeface="Merriweather"/>
                <a:ea typeface="Merriweather"/>
                <a:cs typeface="Merriweather"/>
                <a:sym typeface="Merriweather"/>
              </a:rPr>
              <a:t>, P. </a:t>
            </a:r>
            <a:r>
              <a:rPr lang="en-US" sz="8900" dirty="0" err="1">
                <a:solidFill>
                  <a:schemeClr val="dk1"/>
                </a:solidFill>
                <a:highlight>
                  <a:schemeClr val="lt1"/>
                </a:highlight>
                <a:latin typeface="Merriweather"/>
                <a:ea typeface="Merriweather"/>
                <a:cs typeface="Merriweather"/>
                <a:sym typeface="Merriweather"/>
              </a:rPr>
              <a:t>Shete</a:t>
            </a:r>
            <a:r>
              <a:rPr lang="en-US" sz="8900" dirty="0">
                <a:solidFill>
                  <a:schemeClr val="dk1"/>
                </a:solidFill>
                <a:highlight>
                  <a:schemeClr val="lt1"/>
                </a:highlight>
                <a:latin typeface="Merriweather"/>
                <a:ea typeface="Merriweather"/>
                <a:cs typeface="Merriweather"/>
                <a:sym typeface="Merriweather"/>
              </a:rPr>
              <a:t>, and N. </a:t>
            </a:r>
            <a:r>
              <a:rPr lang="en-US" sz="8900" dirty="0" err="1">
                <a:solidFill>
                  <a:schemeClr val="dk1"/>
                </a:solidFill>
                <a:highlight>
                  <a:schemeClr val="lt1"/>
                </a:highlight>
                <a:latin typeface="Merriweather"/>
                <a:ea typeface="Merriweather"/>
                <a:cs typeface="Merriweather"/>
                <a:sym typeface="Merriweather"/>
              </a:rPr>
              <a:t>Bhirud</a:t>
            </a:r>
            <a:r>
              <a:rPr lang="en-US" sz="8900" dirty="0">
                <a:solidFill>
                  <a:schemeClr val="dk1"/>
                </a:solidFill>
                <a:highlight>
                  <a:schemeClr val="lt1"/>
                </a:highlight>
                <a:latin typeface="Merriweather"/>
                <a:ea typeface="Merriweather"/>
                <a:cs typeface="Merriweather"/>
                <a:sym typeface="Merriweather"/>
              </a:rPr>
              <a:t>, “People Leaving the Job-An Approach for Prediction Using Machine Learning,” Int. J. Res. Anal. Rev., vol. 7, no. 1, pp. 8–10, 2020, [Online]. Available: www.ijrar.org</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- 13] A. </a:t>
            </a:r>
            <a:r>
              <a:rPr lang="en-US" sz="8900" dirty="0" err="1">
                <a:solidFill>
                  <a:schemeClr val="dk1"/>
                </a:solidFill>
                <a:highlight>
                  <a:schemeClr val="lt1"/>
                </a:highlight>
                <a:latin typeface="Merriweather"/>
                <a:ea typeface="Merriweather"/>
                <a:cs typeface="Merriweather"/>
                <a:sym typeface="Merriweather"/>
              </a:rPr>
              <a:t>Qutub</a:t>
            </a:r>
            <a:r>
              <a:rPr lang="en-US" sz="8900" dirty="0">
                <a:solidFill>
                  <a:schemeClr val="dk1"/>
                </a:solidFill>
                <a:highlight>
                  <a:schemeClr val="lt1"/>
                </a:highlight>
                <a:latin typeface="Merriweather"/>
                <a:ea typeface="Merriweather"/>
                <a:cs typeface="Merriweather"/>
                <a:sym typeface="Merriweather"/>
              </a:rPr>
              <a:t>, A. Al-</a:t>
            </a:r>
            <a:r>
              <a:rPr lang="en-US" sz="8900" dirty="0" err="1">
                <a:solidFill>
                  <a:schemeClr val="dk1"/>
                </a:solidFill>
                <a:highlight>
                  <a:schemeClr val="lt1"/>
                </a:highlight>
                <a:latin typeface="Merriweather"/>
                <a:ea typeface="Merriweather"/>
                <a:cs typeface="Merriweather"/>
                <a:sym typeface="Merriweather"/>
              </a:rPr>
              <a:t>Mehmadi</a:t>
            </a:r>
            <a:r>
              <a:rPr lang="en-US" sz="8900" dirty="0">
                <a:solidFill>
                  <a:schemeClr val="dk1"/>
                </a:solidFill>
                <a:highlight>
                  <a:schemeClr val="lt1"/>
                </a:highlight>
                <a:latin typeface="Merriweather"/>
                <a:ea typeface="Merriweather"/>
                <a:cs typeface="Merriweather"/>
                <a:sym typeface="Merriweather"/>
              </a:rPr>
              <a:t>, M. Al-</a:t>
            </a:r>
            <a:r>
              <a:rPr lang="en-US" sz="8900" dirty="0" err="1">
                <a:solidFill>
                  <a:schemeClr val="dk1"/>
                </a:solidFill>
                <a:highlight>
                  <a:schemeClr val="lt1"/>
                </a:highlight>
                <a:latin typeface="Merriweather"/>
                <a:ea typeface="Merriweather"/>
                <a:cs typeface="Merriweather"/>
                <a:sym typeface="Merriweather"/>
              </a:rPr>
              <a:t>Hssan</a:t>
            </a:r>
            <a:r>
              <a:rPr lang="en-US" sz="8900" dirty="0">
                <a:solidFill>
                  <a:schemeClr val="dk1"/>
                </a:solidFill>
                <a:highlight>
                  <a:schemeClr val="lt1"/>
                </a:highlight>
                <a:latin typeface="Merriweather"/>
                <a:ea typeface="Merriweather"/>
                <a:cs typeface="Merriweather"/>
                <a:sym typeface="Merriweather"/>
              </a:rPr>
              <a:t>, R. </a:t>
            </a:r>
            <a:r>
              <a:rPr lang="en-US" sz="8900" dirty="0" err="1">
                <a:solidFill>
                  <a:schemeClr val="dk1"/>
                </a:solidFill>
                <a:highlight>
                  <a:schemeClr val="lt1"/>
                </a:highlight>
                <a:latin typeface="Merriweather"/>
                <a:ea typeface="Merriweather"/>
                <a:cs typeface="Merriweather"/>
                <a:sym typeface="Merriweather"/>
              </a:rPr>
              <a:t>Aljohani</a:t>
            </a:r>
            <a:r>
              <a:rPr lang="en-US" sz="8900" dirty="0">
                <a:solidFill>
                  <a:schemeClr val="dk1"/>
                </a:solidFill>
                <a:highlight>
                  <a:schemeClr val="lt1"/>
                </a:highlight>
                <a:latin typeface="Merriweather"/>
                <a:ea typeface="Merriweather"/>
                <a:cs typeface="Merriweather"/>
                <a:sym typeface="Merriweather"/>
              </a:rPr>
              <a:t>, and H.S. </a:t>
            </a:r>
            <a:r>
              <a:rPr lang="en-US" sz="8900" dirty="0" err="1">
                <a:solidFill>
                  <a:schemeClr val="dk1"/>
                </a:solidFill>
                <a:highlight>
                  <a:schemeClr val="lt1"/>
                </a:highlight>
                <a:latin typeface="Merriweather"/>
                <a:ea typeface="Merriweather"/>
                <a:cs typeface="Merriweather"/>
                <a:sym typeface="Merriweather"/>
              </a:rPr>
              <a:t>Alghamdi</a:t>
            </a:r>
            <a:r>
              <a:rPr lang="en-US" sz="8900" dirty="0">
                <a:solidFill>
                  <a:schemeClr val="dk1"/>
                </a:solidFill>
                <a:highlight>
                  <a:schemeClr val="lt1"/>
                </a:highlight>
                <a:latin typeface="Merriweather"/>
                <a:ea typeface="Merriweather"/>
                <a:cs typeface="Merriweather"/>
                <a:sym typeface="Merriweather"/>
              </a:rPr>
              <a:t>, “Prediction of Employee Attrition Using Machine Learning and Ensemble Methods,” Int. J. Mach. Learn. </a:t>
            </a:r>
            <a:r>
              <a:rPr lang="en-US" sz="8900" dirty="0" err="1">
                <a:solidFill>
                  <a:schemeClr val="dk1"/>
                </a:solidFill>
                <a:highlight>
                  <a:schemeClr val="lt1"/>
                </a:highlight>
                <a:latin typeface="Merriweather"/>
                <a:ea typeface="Merriweather"/>
                <a:cs typeface="Merriweather"/>
                <a:sym typeface="Merriweather"/>
              </a:rPr>
              <a:t>Comput</a:t>
            </a:r>
            <a:r>
              <a:rPr lang="en-US" sz="8900" dirty="0">
                <a:solidFill>
                  <a:schemeClr val="dk1"/>
                </a:solidFill>
                <a:highlight>
                  <a:schemeClr val="lt1"/>
                </a:highlight>
                <a:latin typeface="Merriweather"/>
                <a:ea typeface="Merriweather"/>
                <a:cs typeface="Merriweather"/>
                <a:sym typeface="Merriweather"/>
              </a:rPr>
              <a:t>., vol. 11, no. 2, pp. 110–114, 2021, doi:10.18178/ijmlc.2021.11.2.1022.</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55" name="Google Shape;355;p51"/>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56" name="Google Shape;356;p51"/>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57" name="Google Shape;357;p51"/>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a:bodyPr>
          <a:lstStyle/>
          <a:p>
            <a:pPr marL="0" lvl="0" indent="0" algn="l" rtl="0">
              <a:lnSpc>
                <a:spcPct val="150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- 14] N. </a:t>
            </a:r>
            <a:r>
              <a:rPr lang="en-US" sz="2400" dirty="0" err="1">
                <a:solidFill>
                  <a:schemeClr val="dk1"/>
                </a:solidFill>
                <a:highlight>
                  <a:schemeClr val="lt1"/>
                </a:highlight>
                <a:latin typeface="Merriweather"/>
                <a:ea typeface="Merriweather"/>
                <a:cs typeface="Merriweather"/>
                <a:sym typeface="Merriweather"/>
              </a:rPr>
              <a:t>Mansor</a:t>
            </a:r>
            <a:r>
              <a:rPr lang="en-US" sz="2400" dirty="0">
                <a:solidFill>
                  <a:schemeClr val="dk1"/>
                </a:solidFill>
                <a:highlight>
                  <a:schemeClr val="lt1"/>
                </a:highlight>
                <a:latin typeface="Merriweather"/>
                <a:ea typeface="Merriweather"/>
                <a:cs typeface="Merriweather"/>
                <a:sym typeface="Merriweather"/>
              </a:rPr>
              <a:t>, N. S. </a:t>
            </a:r>
            <a:r>
              <a:rPr lang="en-US" sz="2400" dirty="0" err="1">
                <a:solidFill>
                  <a:schemeClr val="dk1"/>
                </a:solidFill>
                <a:highlight>
                  <a:schemeClr val="lt1"/>
                </a:highlight>
                <a:latin typeface="Merriweather"/>
                <a:ea typeface="Merriweather"/>
                <a:cs typeface="Merriweather"/>
                <a:sym typeface="Merriweather"/>
              </a:rPr>
              <a:t>Sani</a:t>
            </a:r>
            <a:r>
              <a:rPr lang="en-US" sz="2400" dirty="0">
                <a:solidFill>
                  <a:schemeClr val="dk1"/>
                </a:solidFill>
                <a:highlight>
                  <a:schemeClr val="lt1"/>
                </a:highlight>
                <a:latin typeface="Merriweather"/>
                <a:ea typeface="Merriweather"/>
                <a:cs typeface="Merriweather"/>
                <a:sym typeface="Merriweather"/>
              </a:rPr>
              <a:t>, and M. </a:t>
            </a:r>
            <a:r>
              <a:rPr lang="en-US" sz="2400" dirty="0" err="1">
                <a:solidFill>
                  <a:schemeClr val="dk1"/>
                </a:solidFill>
                <a:highlight>
                  <a:schemeClr val="lt1"/>
                </a:highlight>
                <a:latin typeface="Merriweather"/>
                <a:ea typeface="Merriweather"/>
                <a:cs typeface="Merriweather"/>
                <a:sym typeface="Merriweather"/>
              </a:rPr>
              <a:t>Aliff</a:t>
            </a:r>
            <a:r>
              <a:rPr lang="en-US" sz="2400" dirty="0">
                <a:solidFill>
                  <a:schemeClr val="dk1"/>
                </a:solidFill>
                <a:highlight>
                  <a:schemeClr val="lt1"/>
                </a:highlight>
                <a:latin typeface="Merriweather"/>
                <a:ea typeface="Merriweather"/>
                <a:cs typeface="Merriweather"/>
                <a:sym typeface="Merriweather"/>
              </a:rPr>
              <a:t>, “Machine Learning for Predicting Employee Attrition,” Int. J. Adv.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Appl., vol. 12, no. 11, pp. 435–445, 2021,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10.14569/IJACSA.2021.0121149.</a:t>
            </a:r>
            <a:endParaRPr sz="2400" dirty="0">
              <a:solidFill>
                <a:schemeClr val="dk1"/>
              </a:solidFill>
              <a:highlight>
                <a:schemeClr val="lt1"/>
              </a:highlight>
              <a:latin typeface="Merriweather"/>
              <a:ea typeface="Merriweather"/>
              <a:cs typeface="Merriweather"/>
              <a:sym typeface="Merriweather"/>
            </a:endParaRPr>
          </a:p>
          <a:p>
            <a:pPr marL="152400" marR="152400" lvl="0" indent="0" algn="l" rtl="0">
              <a:lnSpc>
                <a:spcPct val="145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- 15] D. </a:t>
            </a:r>
            <a:r>
              <a:rPr lang="en-US" sz="2400" dirty="0" err="1">
                <a:solidFill>
                  <a:schemeClr val="dk1"/>
                </a:solidFill>
                <a:highlight>
                  <a:schemeClr val="lt1"/>
                </a:highlight>
                <a:latin typeface="Merriweather"/>
                <a:ea typeface="Merriweather"/>
                <a:cs typeface="Merriweather"/>
                <a:sym typeface="Merriweather"/>
              </a:rPr>
              <a:t>Saisanthiya</a:t>
            </a:r>
            <a:r>
              <a:rPr lang="en-US" sz="2400" dirty="0">
                <a:solidFill>
                  <a:schemeClr val="dk1"/>
                </a:solidFill>
                <a:highlight>
                  <a:schemeClr val="lt1"/>
                </a:highlight>
                <a:latin typeface="Merriweather"/>
                <a:ea typeface="Merriweather"/>
                <a:cs typeface="Merriweather"/>
                <a:sym typeface="Merriweather"/>
              </a:rPr>
              <a:t>, V. M. </a:t>
            </a:r>
            <a:r>
              <a:rPr lang="en-US" sz="2400" dirty="0" err="1">
                <a:solidFill>
                  <a:schemeClr val="dk1"/>
                </a:solidFill>
                <a:highlight>
                  <a:schemeClr val="lt1"/>
                </a:highlight>
                <a:latin typeface="Merriweather"/>
                <a:ea typeface="Merriweather"/>
                <a:cs typeface="Merriweather"/>
                <a:sym typeface="Merriweather"/>
              </a:rPr>
              <a:t>Gayathri</a:t>
            </a:r>
            <a:r>
              <a:rPr lang="en-US" sz="2400" dirty="0">
                <a:solidFill>
                  <a:schemeClr val="dk1"/>
                </a:solidFill>
                <a:highlight>
                  <a:schemeClr val="lt1"/>
                </a:highlight>
                <a:latin typeface="Merriweather"/>
                <a:ea typeface="Merriweather"/>
                <a:cs typeface="Merriweather"/>
                <a:sym typeface="Merriweather"/>
              </a:rPr>
              <a:t>, and P. </a:t>
            </a:r>
            <a:r>
              <a:rPr lang="en-US" sz="2400" dirty="0" err="1">
                <a:solidFill>
                  <a:schemeClr val="dk1"/>
                </a:solidFill>
                <a:highlight>
                  <a:schemeClr val="lt1"/>
                </a:highlight>
                <a:latin typeface="Merriweather"/>
                <a:ea typeface="Merriweather"/>
                <a:cs typeface="Merriweather"/>
                <a:sym typeface="Merriweather"/>
              </a:rPr>
              <a:t>Supraja</a:t>
            </a:r>
            <a:r>
              <a:rPr lang="en-US" sz="2400" dirty="0">
                <a:solidFill>
                  <a:schemeClr val="dk1"/>
                </a:solidFill>
                <a:highlight>
                  <a:schemeClr val="lt1"/>
                </a:highlight>
                <a:latin typeface="Merriweather"/>
                <a:ea typeface="Merriweather"/>
                <a:cs typeface="Merriweather"/>
                <a:sym typeface="Merriweather"/>
              </a:rPr>
              <a:t>, “Employee Attrition Prediction Using Machine Learning and Sentiment Analysis,” Int. J. Adv. Trends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Eng., vol. 9, no. 5, pp. 7550–7557, 2020,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10.30534/</a:t>
            </a:r>
            <a:r>
              <a:rPr lang="en-US" sz="2400" dirty="0" err="1">
                <a:solidFill>
                  <a:schemeClr val="dk1"/>
                </a:solidFill>
                <a:highlight>
                  <a:schemeClr val="lt1"/>
                </a:highlight>
                <a:latin typeface="Merriweather"/>
                <a:ea typeface="Merriweather"/>
                <a:cs typeface="Merriweather"/>
                <a:sym typeface="Merriweather"/>
              </a:rPr>
              <a:t>ijatcse</a:t>
            </a:r>
            <a:r>
              <a:rPr lang="en-US" sz="2400" dirty="0">
                <a:solidFill>
                  <a:schemeClr val="dk1"/>
                </a:solidFill>
                <a:highlight>
                  <a:schemeClr val="lt1"/>
                </a:highlight>
                <a:latin typeface="Merriweather"/>
                <a:ea typeface="Merriweather"/>
                <a:cs typeface="Merriweather"/>
                <a:sym typeface="Merriweather"/>
              </a:rPr>
              <a:t>/2020/91952020.</a:t>
            </a:r>
            <a:endParaRPr sz="24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0" y="0"/>
            <a:ext cx="18288000" cy="102870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2"/>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a:ea typeface="Verdana"/>
              <a:cs typeface="Verdana"/>
              <a:sym typeface="Verdana"/>
            </a:endParaRPr>
          </a:p>
        </p:txBody>
      </p:sp>
      <p:sp>
        <p:nvSpPr>
          <p:cNvPr id="364" name="Google Shape;364;p52"/>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a:ea typeface="Cambria"/>
                <a:cs typeface="Cambria"/>
                <a:sym typeface="Cambria"/>
              </a:rPr>
              <a:t>THANKS</a:t>
            </a:r>
            <a:endParaRPr sz="7000" b="1">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1659</Words>
  <Application>Microsoft Office PowerPoint</Application>
  <PresentationFormat>Custom</PresentationFormat>
  <Paragraphs>134</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Merriweather</vt:lpstr>
      <vt:lpstr>Cambria</vt:lpstr>
      <vt:lpstr>Trebuchet MS</vt:lpstr>
      <vt:lpstr>Verdana</vt:lpstr>
      <vt:lpstr>Calibri</vt:lpstr>
      <vt:lpstr>Nunito</vt:lpstr>
      <vt:lpstr>Office Theme</vt:lpstr>
      <vt:lpstr>PowerPoint Presentation</vt:lpstr>
      <vt:lpstr>PowerPoint Presentation</vt:lpstr>
      <vt:lpstr>Introduction</vt:lpstr>
      <vt:lpstr>OBJECTIVE</vt:lpstr>
      <vt:lpstr>MOTIVATION</vt:lpstr>
      <vt:lpstr>PowerPoint Presentation</vt:lpstr>
      <vt:lpstr>METHODOLOGY</vt:lpstr>
      <vt:lpstr>DATASET</vt:lpstr>
      <vt:lpstr>PowerPoint Presentation</vt:lpstr>
      <vt:lpstr>PowerPoint Presentation</vt:lpstr>
      <vt:lpstr>PowerPoint Presentation</vt:lpstr>
      <vt:lpstr>PowerPoint Presentation</vt:lpstr>
      <vt:lpstr>Predictive Insights for Employee Attrition</vt:lpstr>
      <vt:lpstr>Identifying High-Performing Employees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 Research Papers </vt:lpstr>
      <vt:lpstr>References - Research Papers </vt:lpstr>
      <vt:lpstr>References - Research Papers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5</cp:revision>
  <dcterms:modified xsi:type="dcterms:W3CDTF">2023-10-05T16:45:07Z</dcterms:modified>
</cp:coreProperties>
</file>